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7DA0-4511-4F23-8EDC-ED2A49B4E451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9695F2-EE92-4C8D-8D20-789327C5A4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7DA0-4511-4F23-8EDC-ED2A49B4E451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695F2-EE92-4C8D-8D20-789327C5A4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7DA0-4511-4F23-8EDC-ED2A49B4E451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695F2-EE92-4C8D-8D20-789327C5A4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3F7DA0-4511-4F23-8EDC-ED2A49B4E451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A9695F2-EE92-4C8D-8D20-789327C5A4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7DA0-4511-4F23-8EDC-ED2A49B4E451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695F2-EE92-4C8D-8D20-789327C5A4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7DA0-4511-4F23-8EDC-ED2A49B4E451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695F2-EE92-4C8D-8D20-789327C5A4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695F2-EE92-4C8D-8D20-789327C5A4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7DA0-4511-4F23-8EDC-ED2A49B4E451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7DA0-4511-4F23-8EDC-ED2A49B4E451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695F2-EE92-4C8D-8D20-789327C5A4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7DA0-4511-4F23-8EDC-ED2A49B4E451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695F2-EE92-4C8D-8D20-789327C5A4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3F7DA0-4511-4F23-8EDC-ED2A49B4E451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9695F2-EE92-4C8D-8D20-789327C5A4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7DA0-4511-4F23-8EDC-ED2A49B4E451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9695F2-EE92-4C8D-8D20-789327C5A4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33F7DA0-4511-4F23-8EDC-ED2A49B4E451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A9695F2-EE92-4C8D-8D20-789327C5A4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BA" dirty="0" smtClean="0"/>
              <a:t>Iva Marić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z="4400" smtClean="0">
                <a:latin typeface="Algerian" pitchFamily="82" charset="0"/>
              </a:rPr>
              <a:t>ISTORIJA ZA</a:t>
            </a:r>
            <a:r>
              <a:rPr lang="sr-Latn-BA" sz="4400" dirty="0" smtClean="0">
                <a:latin typeface="Algerian" pitchFamily="82" charset="0"/>
              </a:rPr>
              <a:t>ČINSKOG BILJA</a:t>
            </a:r>
            <a:r>
              <a:rPr sz="4400" smtClean="0">
                <a:latin typeface="Algerian" pitchFamily="82" charset="0"/>
              </a:rPr>
              <a:t> </a:t>
            </a:r>
            <a:r>
              <a:rPr lang="en-US" sz="4400" dirty="0" smtClean="0">
                <a:latin typeface="Algerian" pitchFamily="82" charset="0"/>
              </a:rPr>
              <a:t>I</a:t>
            </a:r>
            <a:r>
              <a:rPr sz="4400" smtClean="0">
                <a:latin typeface="Algerian" pitchFamily="82" charset="0"/>
              </a:rPr>
              <a:t> </a:t>
            </a:r>
            <a:r>
              <a:rPr lang="sr-Latn-BA" sz="4400" dirty="0" smtClean="0">
                <a:latin typeface="Algerian" pitchFamily="82" charset="0"/>
              </a:rPr>
              <a:t> ZAČINA</a:t>
            </a:r>
            <a:endParaRPr lang="en-US" sz="44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>
                <a:latin typeface="Berlin Sans FB Demi" pitchFamily="34" charset="0"/>
              </a:rPr>
              <a:t>FERNANDO M</a:t>
            </a:r>
            <a:r>
              <a:rPr smtClean="0">
                <a:latin typeface="Berlin Sans FB Demi" pitchFamily="34" charset="0"/>
              </a:rPr>
              <a:t>A</a:t>
            </a:r>
            <a:r>
              <a:rPr lang="sr-Latn-BA" dirty="0" smtClean="0">
                <a:latin typeface="Berlin Sans FB Demi" pitchFamily="34" charset="0"/>
              </a:rPr>
              <a:t>GELAN I ZAČINI</a:t>
            </a:r>
            <a:endParaRPr lang="en-US" dirty="0"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Latn-BA" dirty="0" smtClean="0"/>
              <a:t> Ovaj čudesni čovek, koji je utvrdio da je zemlja okrugla, takođe, ima veze sa začinima</a:t>
            </a:r>
          </a:p>
          <a:p>
            <a:r>
              <a:rPr lang="sr-Latn-BA" dirty="0" smtClean="0"/>
              <a:t>Količina začina dopremale u luke sredozemlja vidi  se iz popisa tereta sa M</a:t>
            </a:r>
            <a:r>
              <a:rPr lang="en-US" dirty="0" smtClean="0"/>
              <a:t>a</a:t>
            </a:r>
            <a:r>
              <a:rPr lang="sr-Latn-BA" dirty="0" smtClean="0"/>
              <a:t>gelanovog broda “Viktorija” , koji se 1522. godine vratio u Španiu</a:t>
            </a:r>
            <a:endParaRPr lang="en-US" dirty="0"/>
          </a:p>
        </p:txBody>
      </p:sp>
      <p:pic>
        <p:nvPicPr>
          <p:cNvPr id="5" name="Content Placeholder 4" descr="xferdinand-magellan-260-260.jpeg.pagespeed.ic.Y92tFPfbOg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2" y="1571612"/>
            <a:ext cx="3429024" cy="38576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>
                <a:latin typeface="Berlin Sans FB Demi" pitchFamily="34" charset="0"/>
              </a:rPr>
              <a:t>KRISTOFER KOLUMBO I ZAČINI</a:t>
            </a:r>
            <a:endParaRPr lang="en-US" dirty="0"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BA" dirty="0" smtClean="0"/>
              <a:t> Svi znamo ko je ovaj čovek, ali sada ćemo saznati kakve veze on ima sa začinima</a:t>
            </a:r>
          </a:p>
          <a:p>
            <a:r>
              <a:rPr lang="sr-Latn-BA" dirty="0" smtClean="0"/>
              <a:t> Kada je stigao u Ameriku, otkrio je papriku , ( koju su tadašnji domoroci mleli),tražio ju je da je ponese na put ka otadžbini </a:t>
            </a:r>
          </a:p>
          <a:p>
            <a:r>
              <a:rPr lang="sr-Latn-BA" dirty="0" smtClean="0"/>
              <a:t> Na putu ka otadžbini, prvo Azijsko ostrvo koje su našli,  bilo je mesto iz koje su mogli da nabavljaju biber</a:t>
            </a:r>
            <a:endParaRPr lang="en-US" dirty="0"/>
          </a:p>
        </p:txBody>
      </p:sp>
      <p:pic>
        <p:nvPicPr>
          <p:cNvPr id="5" name="Content Placeholder 4" descr="xristoforkolumbotkritieamerikiistoriya-32661e2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72132" y="1357298"/>
            <a:ext cx="3286148" cy="2643206"/>
          </a:xfrm>
        </p:spPr>
      </p:pic>
      <p:pic>
        <p:nvPicPr>
          <p:cNvPr id="6" name="Picture 5" descr="Bib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714752"/>
            <a:ext cx="2714644" cy="2377791"/>
          </a:xfrm>
          <a:prstGeom prst="rect">
            <a:avLst/>
          </a:prstGeom>
        </p:spPr>
      </p:pic>
      <p:pic>
        <p:nvPicPr>
          <p:cNvPr id="7" name="Picture 6" descr="zdr-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454" y="4071942"/>
            <a:ext cx="2047860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>
                <a:latin typeface="Berlin Sans FB Demi" pitchFamily="34" charset="0"/>
              </a:rPr>
              <a:t>O VANILI...</a:t>
            </a:r>
            <a:endParaRPr lang="en-US" dirty="0"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sr-Latn-BA" sz="2000" dirty="0" smtClean="0"/>
              <a:t>Vanila je vrsta tropske orhideje, njeno prirodno stanište je današnji Meksiko, gde je živelo indijansko pleme Totonak</a:t>
            </a:r>
          </a:p>
          <a:p>
            <a:r>
              <a:rPr lang="sr-Latn-BA" sz="2000" dirty="0" smtClean="0"/>
              <a:t> Prema legendi princeza Ksanot, najstarija ćerka poglavice, zaljubila se u manje istaknutog mladića iz plemena. Poglavica j</a:t>
            </a:r>
            <a:r>
              <a:rPr lang="en-US" sz="2000" dirty="0" err="1" smtClean="0"/>
              <a:t>oj</a:t>
            </a:r>
            <a:r>
              <a:rPr lang="en-US" sz="2000" dirty="0" smtClean="0"/>
              <a:t> </a:t>
            </a:r>
            <a:r>
              <a:rPr lang="sr-Latn-BA" sz="2000" dirty="0" smtClean="0"/>
              <a:t>nije dopustio da se Ksanot uda za tog mladića, te je mladi par pobegao u šumu. Njihova sudbina završena je prolivenom krvlju, a na mestu njihovog pogubljenja izrasao je žbun vanile</a:t>
            </a:r>
            <a:endParaRPr lang="en-US" sz="2000" dirty="0"/>
          </a:p>
        </p:txBody>
      </p:sp>
      <p:pic>
        <p:nvPicPr>
          <p:cNvPr id="5" name="Content Placeholder 4" descr="vanila-ublazava-(3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0562" y="571480"/>
            <a:ext cx="4059238" cy="2703976"/>
          </a:xfrm>
        </p:spPr>
      </p:pic>
      <p:pic>
        <p:nvPicPr>
          <p:cNvPr id="6" name="Picture 5" descr="vanila-1900x1343_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286124"/>
            <a:ext cx="4286280" cy="3029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0034" y="2071678"/>
            <a:ext cx="8229600" cy="1219200"/>
          </a:xfrm>
        </p:spPr>
        <p:txBody>
          <a:bodyPr>
            <a:noAutofit/>
          </a:bodyPr>
          <a:lstStyle/>
          <a:p>
            <a:r>
              <a:rPr lang="sr-Latn-BA" sz="4800" dirty="0" smtClean="0">
                <a:latin typeface="Berlin Sans FB Demi" pitchFamily="34" charset="0"/>
              </a:rPr>
              <a:t>HAJDE DA SE PROVREMO ŠTA SMO SAZNALI....</a:t>
            </a:r>
            <a:endParaRPr lang="en-US" sz="4800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sr-Latn-BA" dirty="0" smtClean="0"/>
              <a:t>Kao sastojak u smesi za balzamovanje</a:t>
            </a:r>
          </a:p>
          <a:p>
            <a:pPr marL="514350" indent="-514350">
              <a:buAutoNum type="alphaLcParenR"/>
            </a:pPr>
            <a:r>
              <a:rPr lang="sr-Latn-BA" dirty="0" smtClean="0"/>
              <a:t> Kao dodatak jelima</a:t>
            </a:r>
          </a:p>
          <a:p>
            <a:pPr marL="514350" indent="-514350">
              <a:buAutoNum type="alphaLcParenR"/>
            </a:pPr>
            <a:r>
              <a:rPr lang="sr-Latn-BA" dirty="0" smtClean="0"/>
              <a:t> Kao ukras u palatama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>
                <a:latin typeface="Berlin Sans FB Demi" pitchFamily="34" charset="0"/>
              </a:rPr>
              <a:t>1. KOJI JE BIO PRVI OBLIK UPOTREBE ZAČINA?</a:t>
            </a:r>
            <a:endParaRPr lang="en-US" dirty="0">
              <a:latin typeface="Berlin Sans FB Demi" pitchFamily="34" charset="0"/>
            </a:endParaRPr>
          </a:p>
        </p:txBody>
      </p:sp>
      <p:pic>
        <p:nvPicPr>
          <p:cNvPr id="11" name="Picture 10" descr="5656eec2-ea10-4061-ad2d-309f0a0a0a67-zacini-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214686"/>
            <a:ext cx="5000660" cy="3231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28596" y="428604"/>
            <a:ext cx="8305800" cy="1981200"/>
          </a:xfrm>
        </p:spPr>
        <p:txBody>
          <a:bodyPr>
            <a:normAutofit/>
          </a:bodyPr>
          <a:lstStyle/>
          <a:p>
            <a:r>
              <a:rPr lang="sr-Latn-BA" sz="8000" dirty="0" smtClean="0"/>
              <a:t>ODGOVOR: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571472" y="2571744"/>
            <a:ext cx="8305800" cy="114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r-Latn-BA" sz="4400" dirty="0" smtClean="0"/>
              <a:t>a) Kao sastojak u smesi za balzamovanje</a:t>
            </a:r>
            <a:endParaRPr lang="en-US" sz="4400" dirty="0"/>
          </a:p>
        </p:txBody>
      </p:sp>
      <p:pic>
        <p:nvPicPr>
          <p:cNvPr id="5" name="Picture 4" descr="mumija-lez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929066"/>
            <a:ext cx="7858148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sr-Latn-BA" dirty="0" smtClean="0"/>
              <a:t>... Srbiju</a:t>
            </a:r>
          </a:p>
          <a:p>
            <a:pPr marL="514350" indent="-514350">
              <a:buAutoNum type="alphaLcParenR"/>
            </a:pPr>
            <a:r>
              <a:rPr lang="sr-Latn-BA" dirty="0" smtClean="0"/>
              <a:t>...Grčku</a:t>
            </a:r>
          </a:p>
          <a:p>
            <a:pPr marL="514350" indent="-514350">
              <a:buAutoNum type="alphaLcParenR"/>
            </a:pPr>
            <a:r>
              <a:rPr lang="sr-Latn-BA" dirty="0" smtClean="0"/>
              <a:t> ...Rim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>
                <a:latin typeface="Berlin Sans FB Demi" pitchFamily="34" charset="0"/>
              </a:rPr>
              <a:t>2. UPOTREBA ZAČINA ŠIRI SE IZ EGIPTA U: </a:t>
            </a:r>
            <a:endParaRPr lang="en-US" dirty="0">
              <a:latin typeface="Berlin Sans FB Demi" pitchFamily="34" charset="0"/>
            </a:endParaRPr>
          </a:p>
        </p:txBody>
      </p:sp>
      <p:pic>
        <p:nvPicPr>
          <p:cNvPr id="4" name="Picture 3" descr="globus_copyr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1000108"/>
            <a:ext cx="4429156" cy="4748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714348" y="2000240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sr-Latn-BA" dirty="0" smtClean="0"/>
              <a:t>		</a:t>
            </a:r>
            <a:r>
              <a:rPr lang="sr-Latn-BA" sz="4800" dirty="0" smtClean="0"/>
              <a:t>b) ...Grčku</a:t>
            </a: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57158" y="785794"/>
            <a:ext cx="8229600" cy="1276336"/>
          </a:xfrm>
        </p:spPr>
        <p:txBody>
          <a:bodyPr/>
          <a:lstStyle/>
          <a:p>
            <a:r>
              <a:rPr lang="sr-Latn-BA" dirty="0" smtClean="0"/>
              <a:t>	</a:t>
            </a:r>
            <a:r>
              <a:rPr lang="sr-Latn-BA" sz="7200" dirty="0" smtClean="0"/>
              <a:t>ODGOVOR:</a:t>
            </a:r>
            <a:endParaRPr lang="en-US" sz="7200" dirty="0"/>
          </a:p>
        </p:txBody>
      </p:sp>
      <p:pic>
        <p:nvPicPr>
          <p:cNvPr id="4" name="Picture 3" descr="300px-Parthenon-Restoration-Nov-2005-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2000240"/>
            <a:ext cx="4245458" cy="2857520"/>
          </a:xfrm>
          <a:prstGeom prst="rect">
            <a:avLst/>
          </a:prstGeom>
        </p:spPr>
      </p:pic>
      <p:pic>
        <p:nvPicPr>
          <p:cNvPr id="5" name="Picture 4" descr="ancient-delphi-theater-greece-485x7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571876"/>
            <a:ext cx="4252918" cy="2833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sr-Latn-BA" dirty="0" smtClean="0"/>
              <a:t>...smrad</a:t>
            </a:r>
          </a:p>
          <a:p>
            <a:pPr marL="514350" indent="-514350">
              <a:buAutoNum type="alphaLcParenR"/>
            </a:pPr>
            <a:r>
              <a:rPr lang="sr-Latn-BA" dirty="0" smtClean="0"/>
              <a:t>...zle snove </a:t>
            </a:r>
          </a:p>
          <a:p>
            <a:pPr marL="514350" indent="-514350">
              <a:buAutoNum type="alphaLcParenR"/>
            </a:pPr>
            <a:r>
              <a:rPr lang="sr-Latn-BA" dirty="0" smtClean="0"/>
              <a:t>...demone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>
                <a:latin typeface="Berlin Sans FB Demi" pitchFamily="34" charset="0"/>
              </a:rPr>
              <a:t>3. RUZMARIN TERA:</a:t>
            </a:r>
            <a:endParaRPr lang="en-US" dirty="0">
              <a:latin typeface="Berlin Sans FB Demi" pitchFamily="34" charset="0"/>
            </a:endParaRPr>
          </a:p>
        </p:txBody>
      </p:sp>
      <p:pic>
        <p:nvPicPr>
          <p:cNvPr id="6" name="Picture 5" descr="2988bf2f0d568ce6753a24de0414c210-he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3143248"/>
            <a:ext cx="6690779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14282" y="2571744"/>
            <a:ext cx="8229600" cy="4572000"/>
          </a:xfrm>
        </p:spPr>
        <p:txBody>
          <a:bodyPr/>
          <a:lstStyle/>
          <a:p>
            <a:pPr marL="514350" indent="-514350">
              <a:buNone/>
            </a:pPr>
            <a:r>
              <a:rPr lang="sr-Latn-BA" sz="6000" dirty="0" smtClean="0"/>
              <a:t>b) ...zle snove</a:t>
            </a:r>
          </a:p>
          <a:p>
            <a:pPr marL="514350" indent="-514350">
              <a:buNone/>
            </a:pPr>
            <a:r>
              <a:rPr lang="sr-Latn-BA" sz="6000" dirty="0" smtClean="0"/>
              <a:t>c) ...demone</a:t>
            </a:r>
            <a:endParaRPr lang="en-US" sz="600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214422"/>
            <a:ext cx="8229600" cy="1219200"/>
          </a:xfrm>
        </p:spPr>
        <p:txBody>
          <a:bodyPr/>
          <a:lstStyle/>
          <a:p>
            <a:r>
              <a:rPr lang="sr-Latn-BA" sz="6600" dirty="0" smtClean="0"/>
              <a:t>ODGOVOR:</a:t>
            </a:r>
            <a:endParaRPr lang="en-US" sz="6600" dirty="0"/>
          </a:p>
        </p:txBody>
      </p:sp>
      <p:pic>
        <p:nvPicPr>
          <p:cNvPr id="4" name="Picture 3" descr="ghostbusters-animated-mov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1214422"/>
            <a:ext cx="4286248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z="3200" dirty="0" smtClean="0">
                <a:latin typeface="Cooper Black" pitchFamily="18" charset="0"/>
              </a:rPr>
              <a:t>ODAKLE POTIČU ZAČINI?</a:t>
            </a:r>
            <a:endParaRPr lang="en-US" sz="3200" dirty="0">
              <a:latin typeface="Cooper Black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Latn-BA" dirty="0" smtClean="0"/>
              <a:t>Sve je počelo pre više hiljada godina kada se začinsko bilje počelo uzgajati u Egiptu, Kini, Arabiji, Persiji i Grčkoj.</a:t>
            </a:r>
          </a:p>
          <a:p>
            <a:r>
              <a:rPr lang="sr-Latn-BA" dirty="0" smtClean="0"/>
              <a:t>Narodi mesopotamijske kulture su ih, takođe, upotrebljavali</a:t>
            </a:r>
            <a:endParaRPr lang="en-US" dirty="0"/>
          </a:p>
        </p:txBody>
      </p:sp>
      <p:pic>
        <p:nvPicPr>
          <p:cNvPr id="7" name="Content Placeholder 6" descr="zacini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200938">
            <a:off x="5572132" y="1500174"/>
            <a:ext cx="2914652" cy="23241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>
                <a:latin typeface="Berlin Sans FB Demi" pitchFamily="34" charset="0"/>
              </a:rPr>
              <a:t>4. KOJA GRČKA BOGINJA JE DONELA ORIGANO?</a:t>
            </a:r>
            <a:endParaRPr lang="en-US" dirty="0"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sr-Latn-BA" dirty="0" smtClean="0"/>
              <a:t>Artemida- boginja lova</a:t>
            </a:r>
          </a:p>
          <a:p>
            <a:pPr marL="514350" indent="-514350">
              <a:buAutoNum type="alphaLcParenR"/>
            </a:pPr>
            <a:r>
              <a:rPr lang="sr-Latn-BA" dirty="0" smtClean="0"/>
              <a:t> Atina- boginja rata i mudrosti</a:t>
            </a:r>
          </a:p>
          <a:p>
            <a:pPr marL="514350" indent="-514350">
              <a:buAutoNum type="alphaLcParenR"/>
            </a:pPr>
            <a:r>
              <a:rPr lang="sr-Latn-BA" dirty="0" smtClean="0"/>
              <a:t> Afrodita- boginja ljubavi</a:t>
            </a:r>
            <a:endParaRPr lang="en-US" dirty="0"/>
          </a:p>
        </p:txBody>
      </p:sp>
      <p:pic>
        <p:nvPicPr>
          <p:cNvPr id="5" name="Content Placeholder 4" descr="boginya-afrodita-daryashaya-krasotu-lyubov-i-plodorodi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57686" y="1142984"/>
            <a:ext cx="2621750" cy="3714776"/>
          </a:xfrm>
        </p:spPr>
      </p:pic>
      <p:pic>
        <p:nvPicPr>
          <p:cNvPr id="6" name="Picture 5" descr="5138dfad-a85d-4dd7-8f06-b3a2fc8301b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3929066"/>
            <a:ext cx="3714776" cy="2500314"/>
          </a:xfrm>
          <a:prstGeom prst="rect">
            <a:avLst/>
          </a:prstGeom>
        </p:spPr>
      </p:pic>
      <p:pic>
        <p:nvPicPr>
          <p:cNvPr id="7" name="Picture 6" descr="68747470733a2f2f73332e616d617a6f6e6177732e636f6d2f776174747061642d6d656469612d736572766963652f53746f7279496d6167652f2d4d5533355133434a44346c5a513d3d2d3534303039373732372e3135323630356466323236363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2071678"/>
            <a:ext cx="2714629" cy="4133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2844" y="857232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sr-Latn-BA" sz="7200" dirty="0" smtClean="0"/>
              <a:t>	</a:t>
            </a:r>
            <a:br>
              <a:rPr lang="sr-Latn-BA" sz="7200" dirty="0" smtClean="0"/>
            </a:br>
            <a:r>
              <a:rPr lang="sr-Latn-BA" sz="7200" dirty="0" smtClean="0"/>
              <a:t/>
            </a:r>
            <a:br>
              <a:rPr lang="sr-Latn-BA" sz="7200" dirty="0" smtClean="0"/>
            </a:br>
            <a:r>
              <a:rPr lang="sr-Latn-BA" sz="7200" dirty="0" smtClean="0"/>
              <a:t/>
            </a:r>
            <a:br>
              <a:rPr lang="sr-Latn-BA" sz="7200" dirty="0" smtClean="0"/>
            </a:br>
            <a:r>
              <a:rPr lang="sr-Latn-BA" sz="7200" dirty="0" smtClean="0"/>
              <a:t/>
            </a:r>
            <a:br>
              <a:rPr lang="sr-Latn-BA" sz="7200" dirty="0" smtClean="0"/>
            </a:br>
            <a:r>
              <a:rPr lang="sr-Latn-BA" sz="7200" dirty="0" smtClean="0"/>
              <a:t>	ODGOVOR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524000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BA" sz="4400" dirty="0" smtClean="0"/>
              <a:t>		</a:t>
            </a:r>
          </a:p>
          <a:p>
            <a:pPr>
              <a:buNone/>
            </a:pPr>
            <a:r>
              <a:rPr lang="sr-Latn-BA" sz="4400" dirty="0" smtClean="0"/>
              <a:t>		c) Afrodita- </a:t>
            </a:r>
          </a:p>
          <a:p>
            <a:pPr>
              <a:buNone/>
            </a:pPr>
            <a:r>
              <a:rPr lang="sr-Latn-BA" sz="4400" dirty="0" smtClean="0"/>
              <a:t>		boginja ljubavi</a:t>
            </a:r>
            <a:endParaRPr lang="en-US" sz="4400" dirty="0"/>
          </a:p>
        </p:txBody>
      </p:sp>
      <p:pic>
        <p:nvPicPr>
          <p:cNvPr id="5" name="Picture 4" descr="boginya-afrodita-daryashaya-krasotu-lyubov-i-plodorodie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1643050"/>
            <a:ext cx="3381375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>
                <a:latin typeface="Berlin Sans FB Demi" pitchFamily="34" charset="0"/>
              </a:rPr>
              <a:t>5. PREKO KOG NARODA ZAČINI DOLAZE U EVROPU?</a:t>
            </a:r>
            <a:endParaRPr lang="en-US" dirty="0"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sr-Latn-BA" dirty="0" smtClean="0"/>
              <a:t>Preko Ar</a:t>
            </a:r>
            <a:r>
              <a:rPr lang="en-US" dirty="0" smtClean="0"/>
              <a:t>a</a:t>
            </a:r>
            <a:r>
              <a:rPr lang="sr-Latn-BA" dirty="0" smtClean="0"/>
              <a:t>pa</a:t>
            </a:r>
          </a:p>
          <a:p>
            <a:pPr marL="514350" indent="-514350">
              <a:buAutoNum type="alphaLcParenR"/>
            </a:pPr>
            <a:r>
              <a:rPr lang="sr-Latn-BA" dirty="0" smtClean="0"/>
              <a:t> Preko starih Slovena</a:t>
            </a:r>
          </a:p>
          <a:p>
            <a:pPr marL="514350" indent="-514350">
              <a:buAutoNum type="alphaLcParenR"/>
            </a:pPr>
            <a:r>
              <a:rPr lang="sr-Latn-BA" dirty="0" smtClean="0"/>
              <a:t>Preko Grka</a:t>
            </a:r>
            <a:endParaRPr lang="en-US" dirty="0"/>
          </a:p>
        </p:txBody>
      </p:sp>
      <p:pic>
        <p:nvPicPr>
          <p:cNvPr id="4" name="Picture 3" descr="14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1" y="3286124"/>
            <a:ext cx="5214974" cy="3381375"/>
          </a:xfrm>
          <a:prstGeom prst="rect">
            <a:avLst/>
          </a:prstGeom>
        </p:spPr>
      </p:pic>
      <p:pic>
        <p:nvPicPr>
          <p:cNvPr id="5" name="Picture 4" descr="5656eec2-ea10-4061-ad2d-309f0a0a0a67-zacini-previ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1357298"/>
            <a:ext cx="4524362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r-Latn-BA" sz="4400" dirty="0" smtClean="0"/>
              <a:t>a)  Preko Arapa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z="7200" dirty="0" smtClean="0"/>
              <a:t>ODGOVOR</a:t>
            </a:r>
            <a:endParaRPr lang="en-US" sz="7200" dirty="0"/>
          </a:p>
        </p:txBody>
      </p:sp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428868"/>
            <a:ext cx="5045552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sr-Latn-BA" dirty="0" smtClean="0"/>
              <a:t>...do Amerike</a:t>
            </a:r>
          </a:p>
          <a:p>
            <a:pPr marL="514350" indent="-514350">
              <a:buFont typeface="+mj-lt"/>
              <a:buAutoNum type="alphaLcParenR"/>
            </a:pPr>
            <a:r>
              <a:rPr lang="sr-Latn-BA" dirty="0" smtClean="0"/>
              <a:t>...do Grčke</a:t>
            </a:r>
          </a:p>
          <a:p>
            <a:pPr marL="514350" indent="-514350">
              <a:buFont typeface="+mj-lt"/>
              <a:buAutoNum type="alphaLcParenR"/>
            </a:pPr>
            <a:r>
              <a:rPr lang="sr-Latn-BA" dirty="0" smtClean="0"/>
              <a:t>...do Indije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>
                <a:latin typeface="Berlin Sans FB Demi" pitchFamily="34" charset="0"/>
              </a:rPr>
              <a:t>6. BROD VASKA DE GAMA OBIŠAO JE JUŽNI VRH AFRIKE I STIGAO DO: </a:t>
            </a:r>
            <a:endParaRPr lang="en-US" dirty="0">
              <a:latin typeface="Berlin Sans FB Demi" pitchFamily="34" charset="0"/>
            </a:endParaRPr>
          </a:p>
        </p:txBody>
      </p:sp>
      <p:pic>
        <p:nvPicPr>
          <p:cNvPr id="4" name="Picture 3" descr="vasco-da-gama-portra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1643050"/>
            <a:ext cx="5786446" cy="4412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sr-Latn-BA" sz="4800" dirty="0" smtClean="0"/>
              <a:t>c) ...do Indije</a:t>
            </a:r>
          </a:p>
          <a:p>
            <a:pPr marL="514350" indent="-514350">
              <a:buNone/>
            </a:pPr>
            <a:endParaRPr lang="sr-Latn-B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z="7200" dirty="0" smtClean="0"/>
              <a:t>ODGOVOR</a:t>
            </a:r>
            <a:endParaRPr lang="en-US" sz="7200" dirty="0"/>
          </a:p>
        </p:txBody>
      </p:sp>
      <p:pic>
        <p:nvPicPr>
          <p:cNvPr id="4" name="Picture 3" descr="300px-Gama_route_1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500306"/>
            <a:ext cx="7286676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sr-Latn-BA" dirty="0" smtClean="0"/>
              <a:t>M</a:t>
            </a:r>
            <a:r>
              <a:rPr lang="en-US" dirty="0" smtClean="0"/>
              <a:t>a</a:t>
            </a:r>
            <a:r>
              <a:rPr lang="sr-Latn-BA" dirty="0" smtClean="0"/>
              <a:t>gelanov</a:t>
            </a:r>
          </a:p>
          <a:p>
            <a:pPr marL="514350" indent="-514350">
              <a:buFont typeface="+mj-lt"/>
              <a:buAutoNum type="alphaLcParenR"/>
            </a:pPr>
            <a:r>
              <a:rPr lang="sr-Latn-BA" dirty="0" smtClean="0"/>
              <a:t>Kolumbov</a:t>
            </a:r>
          </a:p>
          <a:p>
            <a:pPr marL="514350" indent="-514350">
              <a:buFont typeface="+mj-lt"/>
              <a:buAutoNum type="alphaLcParenR"/>
            </a:pPr>
            <a:r>
              <a:rPr lang="sr-Latn-BA" dirty="0" smtClean="0"/>
              <a:t>Brod Vaska de Game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>
                <a:latin typeface="Berlin Sans FB Demi" pitchFamily="34" charset="0"/>
              </a:rPr>
              <a:t>7. ČIJI JE BIO BROD “VIKTORIJA”?</a:t>
            </a:r>
            <a:endParaRPr lang="en-US" dirty="0">
              <a:latin typeface="Berlin Sans FB Demi" pitchFamily="34" charset="0"/>
            </a:endParaRPr>
          </a:p>
        </p:txBody>
      </p:sp>
      <p:pic>
        <p:nvPicPr>
          <p:cNvPr id="4" name="Picture 3" descr="296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143248"/>
            <a:ext cx="4786346" cy="3167058"/>
          </a:xfrm>
          <a:prstGeom prst="rect">
            <a:avLst/>
          </a:prstGeom>
        </p:spPr>
      </p:pic>
      <p:pic>
        <p:nvPicPr>
          <p:cNvPr id="5" name="Picture 4" descr="uk-brod-viktorija-ve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1714488"/>
            <a:ext cx="3000396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sr-Latn-BA" sz="4800" dirty="0" smtClean="0"/>
              <a:t>M</a:t>
            </a:r>
            <a:r>
              <a:rPr lang="en-US" sz="4800" dirty="0" smtClean="0"/>
              <a:t>a</a:t>
            </a:r>
            <a:r>
              <a:rPr lang="sr-Latn-BA" sz="4800" dirty="0" smtClean="0"/>
              <a:t>gelanov</a:t>
            </a:r>
            <a:endParaRPr lang="en-US" sz="4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z="7200" dirty="0" smtClean="0"/>
              <a:t>ODGOVOR</a:t>
            </a:r>
            <a:endParaRPr lang="en-US" sz="7200" dirty="0"/>
          </a:p>
        </p:txBody>
      </p:sp>
      <p:pic>
        <p:nvPicPr>
          <p:cNvPr id="6" name="Picture 5" descr="magel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428868"/>
            <a:ext cx="73152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sr-Latn-BA" dirty="0" smtClean="0"/>
              <a:t>Dragoljub</a:t>
            </a:r>
          </a:p>
          <a:p>
            <a:pPr marL="514350" indent="-514350">
              <a:buFont typeface="+mj-lt"/>
              <a:buAutoNum type="alphaLcParenR"/>
            </a:pPr>
            <a:r>
              <a:rPr lang="sr-Latn-BA" dirty="0" smtClean="0"/>
              <a:t>Cimet</a:t>
            </a:r>
          </a:p>
          <a:p>
            <a:pPr marL="514350" indent="-514350">
              <a:buFont typeface="+mj-lt"/>
              <a:buAutoNum type="alphaLcParenR"/>
            </a:pPr>
            <a:r>
              <a:rPr lang="sr-Latn-BA" dirty="0" smtClean="0"/>
              <a:t>Papriku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>
                <a:latin typeface="Berlin Sans FB Demi" pitchFamily="34" charset="0"/>
              </a:rPr>
              <a:t>8. KOJI ZAČIN JE KOLUMBO DONEO IZ AMERIKE?</a:t>
            </a:r>
            <a:endParaRPr lang="en-US" dirty="0">
              <a:latin typeface="Berlin Sans FB Demi" pitchFamily="34" charset="0"/>
            </a:endParaRPr>
          </a:p>
        </p:txBody>
      </p:sp>
      <p:pic>
        <p:nvPicPr>
          <p:cNvPr id="5" name="Picture 4" descr="Dragoljub-cve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714356"/>
            <a:ext cx="3835971" cy="3286148"/>
          </a:xfrm>
          <a:prstGeom prst="rect">
            <a:avLst/>
          </a:prstGeom>
        </p:spPr>
      </p:pic>
      <p:pic>
        <p:nvPicPr>
          <p:cNvPr id="6" name="Picture 5" descr="crvena_paprika_proslavila_selo_kraj_leskovca_donja_lokosnica_osvojila_ceo_svet_kucama_ukrasenim_nizovima_paprike_foto0006_7489369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3143248"/>
            <a:ext cx="5252591" cy="3422656"/>
          </a:xfrm>
          <a:prstGeom prst="rect">
            <a:avLst/>
          </a:prstGeom>
        </p:spPr>
      </p:pic>
      <p:pic>
        <p:nvPicPr>
          <p:cNvPr id="4" name="Picture 3" descr="cimet_i940x5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3214686"/>
            <a:ext cx="5286412" cy="3329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BA" dirty="0" smtClean="0"/>
              <a:t>c) Papriku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ODGOVOR</a:t>
            </a:r>
            <a:endParaRPr lang="en-US" dirty="0"/>
          </a:p>
        </p:txBody>
      </p:sp>
      <p:pic>
        <p:nvPicPr>
          <p:cNvPr id="4" name="Picture 3" descr="1765510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1214422"/>
            <a:ext cx="4500562" cy="3143272"/>
          </a:xfrm>
          <a:prstGeom prst="rect">
            <a:avLst/>
          </a:prstGeom>
        </p:spPr>
      </p:pic>
      <p:pic>
        <p:nvPicPr>
          <p:cNvPr id="5" name="Picture 4" descr="crvena-paprika-zac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43182"/>
            <a:ext cx="4714908" cy="3143272"/>
          </a:xfrm>
          <a:prstGeom prst="rect">
            <a:avLst/>
          </a:prstGeom>
        </p:spPr>
      </p:pic>
      <p:pic>
        <p:nvPicPr>
          <p:cNvPr id="6" name="Picture 5" descr="Zašto-su-ljute-paprike-zdrav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071942"/>
            <a:ext cx="3810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 Demi" pitchFamily="34" charset="0"/>
              </a:rPr>
              <a:t>P</a:t>
            </a:r>
            <a:r>
              <a:rPr smtClean="0">
                <a:latin typeface="Berlin Sans FB Demi" pitchFamily="34" charset="0"/>
              </a:rPr>
              <a:t>rvi oblik ubotrebe </a:t>
            </a:r>
            <a:r>
              <a:rPr lang="sr-Latn-BA" dirty="0" smtClean="0">
                <a:latin typeface="Berlin Sans FB Demi" pitchFamily="34" charset="0"/>
              </a:rPr>
              <a:t>začina</a:t>
            </a:r>
            <a:endParaRPr lang="en-US" dirty="0">
              <a:latin typeface="Berlin Sans FB Dem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Latn-BA" dirty="0" smtClean="0"/>
              <a:t>Prvi oblik upotrebe začina bilo je balzamovanje</a:t>
            </a:r>
          </a:p>
          <a:p>
            <a:r>
              <a:rPr lang="sr-Latn-BA" dirty="0" smtClean="0"/>
              <a:t>U Egiptu, pored balzamovanja, začini su  bili značajni i po tome što su se stavljali kao prilog u grobnice</a:t>
            </a:r>
          </a:p>
          <a:p>
            <a:r>
              <a:rPr lang="sr-Latn-BA" dirty="0" smtClean="0"/>
              <a:t> </a:t>
            </a:r>
            <a:endParaRPr lang="en-US" dirty="0"/>
          </a:p>
        </p:txBody>
      </p:sp>
      <p:pic>
        <p:nvPicPr>
          <p:cNvPr id="7" name="Content Placeholder 6" descr="20190217230236_121b16ae1dad9ebcb683c22518aa5a3e05643cccf08e00ab8f6eddaba211d8ed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6314" y="1285860"/>
            <a:ext cx="4059238" cy="2566185"/>
          </a:xfrm>
        </p:spPr>
      </p:pic>
      <p:pic>
        <p:nvPicPr>
          <p:cNvPr id="9" name="Picture 8" descr="20190216150240_da6fa26bcffd9b6b07833c1203d103ef6050ddb9b65f8356ffb7632d639d615f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3643314"/>
            <a:ext cx="3814781" cy="2435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BA" sz="6000" dirty="0" smtClean="0"/>
              <a:t>HVALA NA PAŽNJI</a:t>
            </a:r>
            <a:endParaRPr lang="en-US" sz="6000" dirty="0"/>
          </a:p>
        </p:txBody>
      </p:sp>
      <p:pic>
        <p:nvPicPr>
          <p:cNvPr id="5" name="Picture 4" descr="715vwvP5Z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428736"/>
            <a:ext cx="6000792" cy="4637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z="3200" dirty="0" smtClean="0">
                <a:latin typeface="Berlin Sans FB Demi" pitchFamily="34" charset="0"/>
              </a:rPr>
              <a:t>IZ EGIPTA UPOTREBA ZAČINA ŠIRI SE U GRČKU</a:t>
            </a:r>
            <a:endParaRPr lang="en-US" sz="3200" dirty="0">
              <a:latin typeface="Berlin Sans FB Demi" pitchFamily="34" charset="0"/>
            </a:endParaRPr>
          </a:p>
        </p:txBody>
      </p:sp>
      <p:pic>
        <p:nvPicPr>
          <p:cNvPr id="9" name="Picture 8" descr="egipat_letovanje_aranzmani_dream_land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3929066"/>
            <a:ext cx="4786347" cy="2558443"/>
          </a:xfrm>
          <a:prstGeom prst="rect">
            <a:avLst/>
          </a:prstGeom>
        </p:spPr>
      </p:pic>
      <p:pic>
        <p:nvPicPr>
          <p:cNvPr id="10" name="Picture 9" descr="stara-grcka-765x5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428736"/>
            <a:ext cx="3429025" cy="2286016"/>
          </a:xfrm>
          <a:prstGeom prst="rect">
            <a:avLst/>
          </a:prstGeom>
        </p:spPr>
      </p:pic>
      <p:sp>
        <p:nvSpPr>
          <p:cNvPr id="11" name="Bent-Up Arrow 10"/>
          <p:cNvSpPr/>
          <p:nvPr/>
        </p:nvSpPr>
        <p:spPr>
          <a:xfrm rot="16200000">
            <a:off x="4071934" y="2214554"/>
            <a:ext cx="2643206" cy="178595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zacini-640x35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89561">
            <a:off x="6166752" y="1247257"/>
            <a:ext cx="298334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>
                <a:latin typeface="Berlin Sans FB Demi" pitchFamily="34" charset="0"/>
              </a:rPr>
              <a:t>RUZMARIN</a:t>
            </a:r>
            <a:endParaRPr lang="en-US" dirty="0">
              <a:latin typeface="Berlin Sans FB Dem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Latn-BA" dirty="0" smtClean="0"/>
              <a:t>U Grčkoj se verovalo da je od ruzmarina bolje pamćenje</a:t>
            </a:r>
          </a:p>
          <a:p>
            <a:r>
              <a:rPr lang="sr-Latn-BA" dirty="0" smtClean="0"/>
              <a:t>Grci su stavljali ispod jastuka grančice ruzmarina, jer se verovalo da oni teraju zle snove i demone </a:t>
            </a:r>
            <a:endParaRPr lang="en-US" dirty="0"/>
          </a:p>
        </p:txBody>
      </p:sp>
      <p:pic>
        <p:nvPicPr>
          <p:cNvPr id="7" name="Content Placeholder 6" descr="ruzamri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0562" y="1214422"/>
            <a:ext cx="4059238" cy="26926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>
                <a:latin typeface="Berlin Sans FB Demi" pitchFamily="34" charset="0"/>
              </a:rPr>
              <a:t>ORIGANO</a:t>
            </a:r>
            <a:endParaRPr lang="en-US" dirty="0"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Latn-BA" dirty="0" smtClean="0"/>
              <a:t> Origano je povezan sa grčkom boginjom lepote- Afroditom</a:t>
            </a:r>
          </a:p>
          <a:p>
            <a:r>
              <a:rPr lang="sr-Latn-BA" dirty="0" smtClean="0"/>
              <a:t>Veruje se da je Afrodita donela origano kao simbol ljubavi i mira, zbog čega se na glave mladanca stavljao venac od origana</a:t>
            </a:r>
          </a:p>
        </p:txBody>
      </p:sp>
      <p:pic>
        <p:nvPicPr>
          <p:cNvPr id="5" name="Content Placeholder 4" descr="Aleksandar-MN-origano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0562" y="357166"/>
            <a:ext cx="4059238" cy="2704077"/>
          </a:xfrm>
        </p:spPr>
      </p:pic>
      <p:pic>
        <p:nvPicPr>
          <p:cNvPr id="6" name="Picture 5" descr="afrodita_2_by_nubes112_d8v2mz5-p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2285992"/>
            <a:ext cx="3057736" cy="4099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219200"/>
          </a:xfrm>
        </p:spPr>
        <p:txBody>
          <a:bodyPr/>
          <a:lstStyle/>
          <a:p>
            <a:r>
              <a:rPr lang="sr-Latn-BA" dirty="0" smtClean="0">
                <a:latin typeface="Berlin Sans FB Demi" pitchFamily="34" charset="0"/>
              </a:rPr>
              <a:t>RIM</a:t>
            </a:r>
            <a:endParaRPr lang="en-US" dirty="0"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Latn-BA" dirty="0" smtClean="0"/>
              <a:t>Smatra se da je Rim imao najraznovrsnije začine</a:t>
            </a:r>
          </a:p>
          <a:p>
            <a:pPr>
              <a:buNone/>
            </a:pPr>
            <a:endParaRPr lang="sr-Latn-BA" dirty="0" smtClean="0"/>
          </a:p>
          <a:p>
            <a:r>
              <a:rPr lang="sr-Latn-BA" dirty="0" smtClean="0"/>
              <a:t> Sa propadanjem Rima ,   propadaju i začini</a:t>
            </a:r>
            <a:endParaRPr lang="en-US" dirty="0"/>
          </a:p>
        </p:txBody>
      </p:sp>
      <p:pic>
        <p:nvPicPr>
          <p:cNvPr id="5" name="Content Placeholder 4" descr="5656eec2-ea10-4061-ad2d-309f0a0a0a67-zacini-preview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57224" y="3786190"/>
            <a:ext cx="4059238" cy="2623358"/>
          </a:xfrm>
        </p:spPr>
      </p:pic>
      <p:pic>
        <p:nvPicPr>
          <p:cNvPr id="6" name="Picture 5" descr="zacin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000108"/>
            <a:ext cx="4214842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>
                <a:latin typeface="Berlin Sans FB Demi" pitchFamily="34" charset="0"/>
              </a:rPr>
              <a:t>POVRATAK ZAČINA</a:t>
            </a:r>
            <a:endParaRPr lang="en-US" dirty="0"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Latn-BA" dirty="0" smtClean="0"/>
              <a:t> U Evropu začini dolaze preko Arapa</a:t>
            </a:r>
          </a:p>
          <a:p>
            <a:r>
              <a:rPr lang="sr-Latn-BA" dirty="0" smtClean="0"/>
              <a:t> Veruje se da su u Evropu stigli preko Arapskih</a:t>
            </a:r>
            <a:r>
              <a:rPr lang="en-US" dirty="0" smtClean="0"/>
              <a:t> </a:t>
            </a:r>
            <a:r>
              <a:rPr lang="en-US" dirty="0" err="1" smtClean="0"/>
              <a:t>karavana</a:t>
            </a:r>
            <a:r>
              <a:rPr lang="sr-Latn-BA" dirty="0" smtClean="0"/>
              <a:t>, koji su na kamilama nosili, ne samo svilu, već i raznovrsne začine</a:t>
            </a:r>
            <a:endParaRPr lang="en-US" dirty="0"/>
          </a:p>
        </p:txBody>
      </p:sp>
      <p:pic>
        <p:nvPicPr>
          <p:cNvPr id="5" name="Content Placeholder 4" descr="53577806_289186555348337_1772043529898325635_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643050"/>
            <a:ext cx="4059238" cy="33361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>
                <a:latin typeface="Berlin Sans FB Demi" pitchFamily="34" charset="0"/>
              </a:rPr>
              <a:t>PLOVIDBA VASKA DE GAME</a:t>
            </a:r>
            <a:endParaRPr lang="en-US" dirty="0"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r-Latn-BA" dirty="0" smtClean="0"/>
              <a:t>Još jedna značajna stvar u ovom putu kroz istoriju začina bila je plovidba Vaska de Game</a:t>
            </a:r>
          </a:p>
          <a:p>
            <a:r>
              <a:rPr lang="sr-Latn-BA" dirty="0" smtClean="0"/>
              <a:t> Plovidba je izgledala ovako: brod je obišao južni vrh Afrike i došao do Indije</a:t>
            </a:r>
          </a:p>
          <a:p>
            <a:r>
              <a:rPr lang="sr-Latn-BA" dirty="0" smtClean="0"/>
              <a:t>Vratio se nazad sa brodom punim najraznovrsnijih začina </a:t>
            </a:r>
            <a:endParaRPr lang="en-US" dirty="0"/>
          </a:p>
        </p:txBody>
      </p:sp>
      <p:pic>
        <p:nvPicPr>
          <p:cNvPr id="5" name="Content Placeholder 4" descr="vasko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72330" y="1295211"/>
            <a:ext cx="1714512" cy="2360820"/>
          </a:xfrm>
        </p:spPr>
      </p:pic>
      <p:pic>
        <p:nvPicPr>
          <p:cNvPr id="6" name="Picture 5" descr="vasko_de_gama_head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3714752"/>
            <a:ext cx="4714908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1231</TotalTime>
  <Words>650</Words>
  <Application>Microsoft Office PowerPoint</Application>
  <PresentationFormat>On-screen Show (4:3)</PresentationFormat>
  <Paragraphs>90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Paper</vt:lpstr>
      <vt:lpstr>ISTORIJA ZAČINSKOG BILJA I  ZAČINA</vt:lpstr>
      <vt:lpstr>ODAKLE POTIČU ZAČINI?</vt:lpstr>
      <vt:lpstr>Prvi oblik ubotrebe začina</vt:lpstr>
      <vt:lpstr>IZ EGIPTA UPOTREBA ZAČINA ŠIRI SE U GRČKU</vt:lpstr>
      <vt:lpstr>RUZMARIN</vt:lpstr>
      <vt:lpstr>ORIGANO</vt:lpstr>
      <vt:lpstr>RIM</vt:lpstr>
      <vt:lpstr>POVRATAK ZAČINA</vt:lpstr>
      <vt:lpstr>PLOVIDBA VASKA DE GAME</vt:lpstr>
      <vt:lpstr>FERNANDO MAGELAN I ZAČINI</vt:lpstr>
      <vt:lpstr>KRISTOFER KOLUMBO I ZAČINI</vt:lpstr>
      <vt:lpstr>O VANILI...</vt:lpstr>
      <vt:lpstr>HAJDE DA SE PROVREMO ŠTA SMO SAZNALI....</vt:lpstr>
      <vt:lpstr>1. KOJI JE BIO PRVI OBLIK UPOTREBE ZAČINA?</vt:lpstr>
      <vt:lpstr>ODGOVOR:</vt:lpstr>
      <vt:lpstr>2. UPOTREBA ZAČINA ŠIRI SE IZ EGIPTA U: </vt:lpstr>
      <vt:lpstr> ODGOVOR:</vt:lpstr>
      <vt:lpstr>3. RUZMARIN TERA:</vt:lpstr>
      <vt:lpstr>ODGOVOR:</vt:lpstr>
      <vt:lpstr>4. KOJA GRČKA BOGINJA JE DONELA ORIGANO?</vt:lpstr>
      <vt:lpstr>      ODGOVOR</vt:lpstr>
      <vt:lpstr>5. PREKO KOG NARODA ZAČINI DOLAZE U EVROPU?</vt:lpstr>
      <vt:lpstr>ODGOVOR</vt:lpstr>
      <vt:lpstr>6. BROD VASKA DE GAMA OBIŠAO JE JUŽNI VRH AFRIKE I STIGAO DO: </vt:lpstr>
      <vt:lpstr>ODGOVOR</vt:lpstr>
      <vt:lpstr>7. ČIJI JE BIO BROD “VIKTORIJA”?</vt:lpstr>
      <vt:lpstr>ODGOVOR</vt:lpstr>
      <vt:lpstr>8. KOJI ZAČIN JE KOLUMBO DONEO IZ AMERIKE?</vt:lpstr>
      <vt:lpstr>ODGOVOR</vt:lpstr>
      <vt:lpstr>HVALA NA PAŽNJI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ISTORIJA ZAČINSKOG BILJA ZAČINA</dc:title>
  <dc:creator>Korisnik</dc:creator>
  <cp:lastModifiedBy>vesna tomic</cp:lastModifiedBy>
  <cp:revision>16</cp:revision>
  <dcterms:created xsi:type="dcterms:W3CDTF">2019-05-07T10:52:39Z</dcterms:created>
  <dcterms:modified xsi:type="dcterms:W3CDTF">2019-05-20T18:53:10Z</dcterms:modified>
</cp:coreProperties>
</file>